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E63B3E-9531-4791-92C7-D3BDA3CCAE76}" type="datetimeFigureOut">
              <a:rPr lang="en-US" smtClean="0"/>
              <a:t>29-Mar-2017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BEE75-E000-42D9-B2EE-F63E2E8512A9}" type="slidenum">
              <a:rPr lang="en-US" smtClean="0"/>
              <a:t>‹#›</a:t>
            </a:fld>
            <a:endParaRPr lang="en-US"/>
          </a:p>
        </p:txBody>
      </p:sp>
    </p:spTree>
    <p:extLst>
      <p:ext uri="{BB962C8B-B14F-4D97-AF65-F5344CB8AC3E}">
        <p14:creationId xmlns:p14="http://schemas.microsoft.com/office/powerpoint/2010/main" val="2369174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a:t>
            </a:fld>
            <a:endParaRPr lang="en-US"/>
          </a:p>
        </p:txBody>
      </p:sp>
    </p:spTree>
    <p:extLst>
      <p:ext uri="{BB962C8B-B14F-4D97-AF65-F5344CB8AC3E}">
        <p14:creationId xmlns:p14="http://schemas.microsoft.com/office/powerpoint/2010/main" val="1678944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2</a:t>
            </a:fld>
            <a:endParaRPr lang="en-US"/>
          </a:p>
        </p:txBody>
      </p:sp>
    </p:spTree>
    <p:extLst>
      <p:ext uri="{BB962C8B-B14F-4D97-AF65-F5344CB8AC3E}">
        <p14:creationId xmlns:p14="http://schemas.microsoft.com/office/powerpoint/2010/main" val="3238756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3</a:t>
            </a:fld>
            <a:endParaRPr lang="en-US"/>
          </a:p>
        </p:txBody>
      </p:sp>
    </p:spTree>
    <p:extLst>
      <p:ext uri="{BB962C8B-B14F-4D97-AF65-F5344CB8AC3E}">
        <p14:creationId xmlns:p14="http://schemas.microsoft.com/office/powerpoint/2010/main" val="98306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4</a:t>
            </a:fld>
            <a:endParaRPr lang="en-US"/>
          </a:p>
        </p:txBody>
      </p:sp>
    </p:spTree>
    <p:extLst>
      <p:ext uri="{BB962C8B-B14F-4D97-AF65-F5344CB8AC3E}">
        <p14:creationId xmlns:p14="http://schemas.microsoft.com/office/powerpoint/2010/main" val="116804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5</a:t>
            </a:fld>
            <a:endParaRPr lang="en-US"/>
          </a:p>
        </p:txBody>
      </p:sp>
    </p:spTree>
    <p:extLst>
      <p:ext uri="{BB962C8B-B14F-4D97-AF65-F5344CB8AC3E}">
        <p14:creationId xmlns:p14="http://schemas.microsoft.com/office/powerpoint/2010/main" val="3405529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6</a:t>
            </a:fld>
            <a:endParaRPr lang="en-US"/>
          </a:p>
        </p:txBody>
      </p:sp>
    </p:spTree>
    <p:extLst>
      <p:ext uri="{BB962C8B-B14F-4D97-AF65-F5344CB8AC3E}">
        <p14:creationId xmlns:p14="http://schemas.microsoft.com/office/powerpoint/2010/main" val="1368984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7</a:t>
            </a:fld>
            <a:endParaRPr lang="en-US"/>
          </a:p>
        </p:txBody>
      </p:sp>
    </p:spTree>
    <p:extLst>
      <p:ext uri="{BB962C8B-B14F-4D97-AF65-F5344CB8AC3E}">
        <p14:creationId xmlns:p14="http://schemas.microsoft.com/office/powerpoint/2010/main" val="1944091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8</a:t>
            </a:fld>
            <a:endParaRPr lang="en-US"/>
          </a:p>
        </p:txBody>
      </p:sp>
    </p:spTree>
    <p:extLst>
      <p:ext uri="{BB962C8B-B14F-4D97-AF65-F5344CB8AC3E}">
        <p14:creationId xmlns:p14="http://schemas.microsoft.com/office/powerpoint/2010/main" val="3654115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9</a:t>
            </a:fld>
            <a:endParaRPr lang="en-US"/>
          </a:p>
        </p:txBody>
      </p:sp>
    </p:spTree>
    <p:extLst>
      <p:ext uri="{BB962C8B-B14F-4D97-AF65-F5344CB8AC3E}">
        <p14:creationId xmlns:p14="http://schemas.microsoft.com/office/powerpoint/2010/main" val="396454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10</a:t>
            </a:fld>
            <a:endParaRPr lang="en-US"/>
          </a:p>
        </p:txBody>
      </p:sp>
    </p:spTree>
    <p:extLst>
      <p:ext uri="{BB962C8B-B14F-4D97-AF65-F5344CB8AC3E}">
        <p14:creationId xmlns:p14="http://schemas.microsoft.com/office/powerpoint/2010/main" val="1694108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11</a:t>
            </a:fld>
            <a:endParaRPr lang="en-US"/>
          </a:p>
        </p:txBody>
      </p:sp>
    </p:spTree>
    <p:extLst>
      <p:ext uri="{BB962C8B-B14F-4D97-AF65-F5344CB8AC3E}">
        <p14:creationId xmlns:p14="http://schemas.microsoft.com/office/powerpoint/2010/main" val="2792898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12</a:t>
            </a:fld>
            <a:endParaRPr lang="en-US"/>
          </a:p>
        </p:txBody>
      </p:sp>
    </p:spTree>
    <p:extLst>
      <p:ext uri="{BB962C8B-B14F-4D97-AF65-F5344CB8AC3E}">
        <p14:creationId xmlns:p14="http://schemas.microsoft.com/office/powerpoint/2010/main" val="982165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13</a:t>
            </a:fld>
            <a:endParaRPr lang="en-US"/>
          </a:p>
        </p:txBody>
      </p:sp>
    </p:spTree>
    <p:extLst>
      <p:ext uri="{BB962C8B-B14F-4D97-AF65-F5344CB8AC3E}">
        <p14:creationId xmlns:p14="http://schemas.microsoft.com/office/powerpoint/2010/main" val="3212881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14</a:t>
            </a:fld>
            <a:endParaRPr lang="en-US"/>
          </a:p>
        </p:txBody>
      </p:sp>
    </p:spTree>
    <p:extLst>
      <p:ext uri="{BB962C8B-B14F-4D97-AF65-F5344CB8AC3E}">
        <p14:creationId xmlns:p14="http://schemas.microsoft.com/office/powerpoint/2010/main" val="4146627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DBEE75-E000-42D9-B2EE-F63E2E8512A9}" type="slidenum">
              <a:rPr lang="en-US" smtClean="0"/>
              <a:t>15</a:t>
            </a:fld>
            <a:endParaRPr lang="en-US"/>
          </a:p>
        </p:txBody>
      </p:sp>
    </p:spTree>
    <p:extLst>
      <p:ext uri="{BB962C8B-B14F-4D97-AF65-F5344CB8AC3E}">
        <p14:creationId xmlns:p14="http://schemas.microsoft.com/office/powerpoint/2010/main" val="269049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3460545"/>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343040966"/>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248874716"/>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350BF0-C80D-48F2-9B96-D08365ABE81C}" type="datetimeFigureOut">
              <a:rPr lang="en-US" smtClean="0"/>
              <a:t>29-Mar-2017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2599037889"/>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350BF0-C80D-48F2-9B96-D08365ABE81C}" type="datetimeFigureOut">
              <a:rPr lang="en-US" smtClean="0"/>
              <a:t>29-Mar-2017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622269360"/>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350BF0-C80D-48F2-9B96-D08365ABE81C}" type="datetimeFigureOut">
              <a:rPr lang="en-US" smtClean="0"/>
              <a:t>29-Mar-2017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4199682915"/>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50BF0-C80D-48F2-9B96-D08365ABE81C}" type="datetimeFigureOut">
              <a:rPr lang="en-US" smtClean="0"/>
              <a:t>29-Mar-2017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3082199848"/>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50BF0-C80D-48F2-9B96-D08365ABE81C}" type="datetimeFigureOut">
              <a:rPr lang="en-US" smtClean="0"/>
              <a:t>29-Mar-2017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2095839349"/>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50BF0-C80D-48F2-9B96-D08365ABE81C}" type="datetimeFigureOut">
              <a:rPr lang="en-US" smtClean="0"/>
              <a:t>29-Mar-2017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356145239"/>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81350BF0-C80D-48F2-9B96-D08365ABE81C}" type="datetimeFigureOut">
              <a:rPr lang="en-US" smtClean="0"/>
              <a:t>29-Mar-2017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2727269393"/>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353099496"/>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13350361"/>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262148029"/>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57534078"/>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781628742"/>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1990110736"/>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50BF0-C80D-48F2-9B96-D08365ABE81C}" type="datetimeFigureOut">
              <a:rPr lang="en-US" smtClean="0"/>
              <a:t>29-Mar-2017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66058-271B-42A5-B7B4-52C59C8C0E70}" type="slidenum">
              <a:rPr lang="en-US" smtClean="0"/>
              <a:t>‹#›</a:t>
            </a:fld>
            <a:endParaRPr lang="en-US"/>
          </a:p>
        </p:txBody>
      </p:sp>
    </p:spTree>
    <p:extLst>
      <p:ext uri="{BB962C8B-B14F-4D97-AF65-F5344CB8AC3E}">
        <p14:creationId xmlns:p14="http://schemas.microsoft.com/office/powerpoint/2010/main" val="2601951624"/>
      </p:ext>
    </p:extLst>
  </p:cSld>
  <p:clrMapOvr>
    <a:masterClrMapping/>
  </p:clrMapOvr>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1350BF0-C80D-48F2-9B96-D08365ABE81C}" type="datetimeFigureOut">
              <a:rPr lang="en-US" smtClean="0"/>
              <a:t>29-Mar-2017</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0766058-271B-42A5-B7B4-52C59C8C0E70}" type="slidenum">
              <a:rPr lang="en-US" smtClean="0"/>
              <a:t>‹#›</a:t>
            </a:fld>
            <a:endParaRPr lang="en-US"/>
          </a:p>
        </p:txBody>
      </p:sp>
    </p:spTree>
    <p:extLst>
      <p:ext uri="{BB962C8B-B14F-4D97-AF65-F5344CB8AC3E}">
        <p14:creationId xmlns:p14="http://schemas.microsoft.com/office/powerpoint/2010/main" val="19096529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2750">
        <p14:glitter pattern="hexagon"/>
      </p:transition>
    </mc:Choice>
    <mc:Fallback xmlns="">
      <p:transition spd="slow">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36977" y="1365956"/>
            <a:ext cx="10351911" cy="1663683"/>
          </a:xfrm>
        </p:spPr>
        <p:txBody>
          <a:bodyPr>
            <a:normAutofit/>
          </a:bodyPr>
          <a:lstStyle/>
          <a:p>
            <a:r>
              <a:rPr lang="en-US" sz="8000" u="sng" dirty="0" smtClean="0">
                <a:solidFill>
                  <a:schemeClr val="accent1">
                    <a:lumMod val="50000"/>
                  </a:schemeClr>
                </a:solidFill>
                <a:latin typeface="Colonna MT" panose="04020805060202030203" pitchFamily="82" charset="0"/>
              </a:rPr>
              <a:t>DHAVAL STEEL FORGE</a:t>
            </a:r>
            <a:endParaRPr lang="en-US" sz="8000" u="sng" dirty="0">
              <a:solidFill>
                <a:schemeClr val="accent1">
                  <a:lumMod val="50000"/>
                </a:schemeClr>
              </a:solidFill>
              <a:latin typeface="Colonna MT" panose="04020805060202030203" pitchFamily="82"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1926" y="3029639"/>
            <a:ext cx="5082012" cy="1938576"/>
          </a:xfrm>
          <a:prstGeom prst="rect">
            <a:avLst/>
          </a:prstGeom>
        </p:spPr>
      </p:pic>
    </p:spTree>
    <p:extLst>
      <p:ext uri="{BB962C8B-B14F-4D97-AF65-F5344CB8AC3E}">
        <p14:creationId xmlns:p14="http://schemas.microsoft.com/office/powerpoint/2010/main" val="9518396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INTRODUCTION</a:t>
            </a:r>
            <a:endParaRPr lang="en-US" u="sng" dirty="0">
              <a:solidFill>
                <a:schemeClr val="accent1">
                  <a:lumMod val="50000"/>
                </a:schemeClr>
              </a:solidFill>
              <a:latin typeface="Colonna MT" panose="04020805060202030203" pitchFamily="82" charset="0"/>
            </a:endParaRPr>
          </a:p>
        </p:txBody>
      </p:sp>
      <p:sp>
        <p:nvSpPr>
          <p:cNvPr id="5" name="Subtitle 4"/>
          <p:cNvSpPr>
            <a:spLocks noGrp="1"/>
          </p:cNvSpPr>
          <p:nvPr>
            <p:ph type="subTitle" idx="1"/>
          </p:nvPr>
        </p:nvSpPr>
        <p:spPr>
          <a:xfrm>
            <a:off x="640144" y="1034558"/>
            <a:ext cx="11026718" cy="5740815"/>
          </a:xfrm>
        </p:spPr>
        <p:txBody>
          <a:bodyPr>
            <a:normAutofit fontScale="85000" lnSpcReduction="20000"/>
          </a:bodyPr>
          <a:lstStyle/>
          <a:p>
            <a:pPr algn="just"/>
            <a:r>
              <a:rPr lang="en-US" sz="2300" dirty="0" smtClean="0">
                <a:solidFill>
                  <a:schemeClr val="bg1">
                    <a:lumMod val="95000"/>
                    <a:lumOff val="5000"/>
                  </a:schemeClr>
                </a:solidFill>
              </a:rPr>
              <a:t>Dhaval Steel Forge is a partnership firm which was established in the year September 2006 by four partners which provides equal contribution to the firm. We are one of the leading manufacturer for forged and turned parts which serve its various valuable customer with zero defect products like Bearing races, Flanges, Auto parts, Gear Rings, Hub, Metal Gaskets etc. in ferrous and alloy steel materials. We are quality conscious and adopt advance technology for the production.</a:t>
            </a:r>
            <a:endParaRPr lang="en-US" sz="2300" dirty="0">
              <a:solidFill>
                <a:schemeClr val="bg1">
                  <a:lumMod val="95000"/>
                  <a:lumOff val="5000"/>
                </a:schemeClr>
              </a:solidFill>
            </a:endParaRPr>
          </a:p>
          <a:p>
            <a:pPr algn="just"/>
            <a:endParaRPr lang="en-US" dirty="0" smtClean="0">
              <a:solidFill>
                <a:schemeClr val="bg1">
                  <a:lumMod val="95000"/>
                  <a:lumOff val="5000"/>
                </a:schemeClr>
              </a:solidFill>
            </a:endParaRPr>
          </a:p>
          <a:p>
            <a:pPr algn="just"/>
            <a:endParaRPr lang="en-US" dirty="0">
              <a:solidFill>
                <a:schemeClr val="bg1">
                  <a:lumMod val="95000"/>
                  <a:lumOff val="5000"/>
                </a:schemeClr>
              </a:solidFill>
            </a:endParaRPr>
          </a:p>
          <a:p>
            <a:pPr algn="just"/>
            <a:r>
              <a:rPr lang="en-US" b="1" dirty="0" smtClean="0">
                <a:solidFill>
                  <a:schemeClr val="bg1">
                    <a:lumMod val="95000"/>
                    <a:lumOff val="5000"/>
                  </a:schemeClr>
                </a:solidFill>
              </a:rPr>
              <a:t>ANNUAL CAPACITY		: 4800 MT </a:t>
            </a:r>
          </a:p>
          <a:p>
            <a:pPr algn="just"/>
            <a:r>
              <a:rPr lang="en-US" b="1" dirty="0" smtClean="0">
                <a:solidFill>
                  <a:schemeClr val="bg1">
                    <a:lumMod val="95000"/>
                    <a:lumOff val="5000"/>
                  </a:schemeClr>
                </a:solidFill>
              </a:rPr>
              <a:t> 			 	</a:t>
            </a:r>
          </a:p>
          <a:p>
            <a:pPr algn="just"/>
            <a:r>
              <a:rPr lang="en-US" b="1" dirty="0" smtClean="0">
                <a:solidFill>
                  <a:schemeClr val="bg1">
                    <a:lumMod val="95000"/>
                    <a:lumOff val="5000"/>
                  </a:schemeClr>
                </a:solidFill>
              </a:rPr>
              <a:t>RANGE 					: From 2 kg to 60 kg 		 </a:t>
            </a:r>
          </a:p>
          <a:p>
            <a:pPr algn="just"/>
            <a:endParaRPr lang="en-US" b="1" dirty="0" smtClean="0">
              <a:solidFill>
                <a:schemeClr val="bg1">
                  <a:lumMod val="95000"/>
                  <a:lumOff val="5000"/>
                </a:schemeClr>
              </a:solidFill>
            </a:endParaRPr>
          </a:p>
          <a:p>
            <a:pPr algn="just"/>
            <a:r>
              <a:rPr lang="en-US" b="1" dirty="0" smtClean="0">
                <a:solidFill>
                  <a:schemeClr val="bg1">
                    <a:lumMod val="95000"/>
                    <a:lumOff val="5000"/>
                  </a:schemeClr>
                </a:solidFill>
              </a:rPr>
              <a:t>MANPOWER				: 75 Nos</a:t>
            </a:r>
          </a:p>
          <a:p>
            <a:pPr algn="just"/>
            <a:endParaRPr lang="en-US" b="1" dirty="0" smtClean="0">
              <a:solidFill>
                <a:schemeClr val="bg1">
                  <a:lumMod val="95000"/>
                  <a:lumOff val="5000"/>
                </a:schemeClr>
              </a:solidFill>
            </a:endParaRPr>
          </a:p>
          <a:p>
            <a:pPr algn="just"/>
            <a:r>
              <a:rPr lang="en-US" b="1" dirty="0" smtClean="0">
                <a:solidFill>
                  <a:schemeClr val="bg1">
                    <a:lumMod val="95000"/>
                    <a:lumOff val="5000"/>
                  </a:schemeClr>
                </a:solidFill>
              </a:rPr>
              <a:t>CERTIFIED 				: TUV SUD ISO 9001 : 2008.</a:t>
            </a:r>
          </a:p>
          <a:p>
            <a:pPr algn="just"/>
            <a:endParaRPr lang="en-US" dirty="0" smtClean="0"/>
          </a:p>
          <a:p>
            <a:pPr algn="just"/>
            <a:r>
              <a:rPr lang="en-US" dirty="0" smtClean="0"/>
              <a:t>  </a:t>
            </a:r>
            <a:endParaRPr lang="en-US" dirty="0"/>
          </a:p>
        </p:txBody>
      </p:sp>
    </p:spTree>
    <p:extLst>
      <p:ext uri="{BB962C8B-B14F-4D97-AF65-F5344CB8AC3E}">
        <p14:creationId xmlns:p14="http://schemas.microsoft.com/office/powerpoint/2010/main" val="414661924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ORGANIZATION CHART</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9" name="Flowchart: Process 8"/>
          <p:cNvSpPr/>
          <p:nvPr/>
        </p:nvSpPr>
        <p:spPr>
          <a:xfrm>
            <a:off x="6690721" y="1173642"/>
            <a:ext cx="2475313"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Partners</a:t>
            </a:r>
            <a:endParaRPr lang="en-US" sz="1400" b="1" dirty="0">
              <a:solidFill>
                <a:schemeClr val="bg1">
                  <a:lumMod val="85000"/>
                  <a:lumOff val="15000"/>
                </a:schemeClr>
              </a:solidFill>
            </a:endParaRPr>
          </a:p>
        </p:txBody>
      </p:sp>
      <p:sp>
        <p:nvSpPr>
          <p:cNvPr id="37" name="Flowchart: Process 36"/>
          <p:cNvSpPr/>
          <p:nvPr/>
        </p:nvSpPr>
        <p:spPr>
          <a:xfrm>
            <a:off x="6874525" y="2042138"/>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Manoj Kanani</a:t>
            </a:r>
          </a:p>
          <a:p>
            <a:pPr algn="ctr"/>
            <a:r>
              <a:rPr lang="en-US" sz="1400" b="1" dirty="0" smtClean="0">
                <a:solidFill>
                  <a:schemeClr val="bg1">
                    <a:lumMod val="85000"/>
                    <a:lumOff val="15000"/>
                  </a:schemeClr>
                </a:solidFill>
              </a:rPr>
              <a:t>Annealing Dept.</a:t>
            </a:r>
            <a:endParaRPr lang="en-US" sz="1400" b="1" dirty="0">
              <a:solidFill>
                <a:schemeClr val="bg1">
                  <a:lumMod val="85000"/>
                  <a:lumOff val="15000"/>
                </a:schemeClr>
              </a:solidFill>
            </a:endParaRPr>
          </a:p>
        </p:txBody>
      </p:sp>
      <p:sp>
        <p:nvSpPr>
          <p:cNvPr id="42" name="Flowchart: Process 41"/>
          <p:cNvSpPr/>
          <p:nvPr/>
        </p:nvSpPr>
        <p:spPr>
          <a:xfrm>
            <a:off x="9582845" y="2040300"/>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Dilip Dalsania </a:t>
            </a:r>
          </a:p>
          <a:p>
            <a:pPr algn="ctr"/>
            <a:r>
              <a:rPr lang="en-US" sz="1400" b="1" dirty="0" smtClean="0">
                <a:solidFill>
                  <a:schemeClr val="bg1">
                    <a:lumMod val="85000"/>
                    <a:lumOff val="15000"/>
                  </a:schemeClr>
                </a:solidFill>
              </a:rPr>
              <a:t>Heat Treatment Dept.</a:t>
            </a:r>
            <a:endParaRPr lang="en-US" sz="1400" b="1" dirty="0">
              <a:solidFill>
                <a:schemeClr val="bg1">
                  <a:lumMod val="85000"/>
                  <a:lumOff val="15000"/>
                </a:schemeClr>
              </a:solidFill>
            </a:endParaRPr>
          </a:p>
        </p:txBody>
      </p:sp>
      <p:sp>
        <p:nvSpPr>
          <p:cNvPr id="46" name="Flowchart: Process 45"/>
          <p:cNvSpPr/>
          <p:nvPr/>
        </p:nvSpPr>
        <p:spPr>
          <a:xfrm>
            <a:off x="3200393" y="2040300"/>
            <a:ext cx="3310575"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Rajubhai Kanani / Rajesh Dalsania</a:t>
            </a:r>
          </a:p>
          <a:p>
            <a:pPr algn="ctr"/>
            <a:r>
              <a:rPr lang="en-US" sz="1400" b="1" dirty="0" smtClean="0">
                <a:solidFill>
                  <a:schemeClr val="bg1">
                    <a:lumMod val="85000"/>
                    <a:lumOff val="15000"/>
                  </a:schemeClr>
                </a:solidFill>
              </a:rPr>
              <a:t>Forging Dept.</a:t>
            </a:r>
            <a:endParaRPr lang="en-US" sz="1400" b="1" dirty="0">
              <a:solidFill>
                <a:schemeClr val="bg1">
                  <a:lumMod val="85000"/>
                  <a:lumOff val="15000"/>
                </a:schemeClr>
              </a:solidFill>
            </a:endParaRPr>
          </a:p>
        </p:txBody>
      </p:sp>
      <p:sp>
        <p:nvSpPr>
          <p:cNvPr id="47" name="Flowchart: Process 46"/>
          <p:cNvSpPr/>
          <p:nvPr/>
        </p:nvSpPr>
        <p:spPr>
          <a:xfrm>
            <a:off x="359869" y="2027445"/>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Manoj Kanani</a:t>
            </a:r>
          </a:p>
          <a:p>
            <a:pPr algn="ctr"/>
            <a:r>
              <a:rPr lang="en-US" sz="1400" b="1" dirty="0" smtClean="0">
                <a:solidFill>
                  <a:schemeClr val="bg1">
                    <a:lumMod val="85000"/>
                    <a:lumOff val="15000"/>
                  </a:schemeClr>
                </a:solidFill>
              </a:rPr>
              <a:t>Chairman</a:t>
            </a:r>
            <a:endParaRPr lang="en-US" sz="1400" b="1" dirty="0">
              <a:solidFill>
                <a:schemeClr val="bg1">
                  <a:lumMod val="85000"/>
                  <a:lumOff val="15000"/>
                </a:schemeClr>
              </a:solidFill>
            </a:endParaRPr>
          </a:p>
        </p:txBody>
      </p:sp>
      <p:sp>
        <p:nvSpPr>
          <p:cNvPr id="48" name="Flowchart: Process 47"/>
          <p:cNvSpPr/>
          <p:nvPr/>
        </p:nvSpPr>
        <p:spPr>
          <a:xfrm>
            <a:off x="3751232" y="2973056"/>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Dhaval Limbasiya</a:t>
            </a:r>
          </a:p>
          <a:p>
            <a:pPr algn="ctr"/>
            <a:r>
              <a:rPr lang="en-US" sz="1400" b="1" dirty="0" smtClean="0">
                <a:solidFill>
                  <a:schemeClr val="bg1">
                    <a:lumMod val="85000"/>
                    <a:lumOff val="15000"/>
                  </a:schemeClr>
                </a:solidFill>
              </a:rPr>
              <a:t>General Manager</a:t>
            </a:r>
            <a:endParaRPr lang="en-US" sz="1400" b="1" dirty="0">
              <a:solidFill>
                <a:schemeClr val="bg1">
                  <a:lumMod val="85000"/>
                  <a:lumOff val="15000"/>
                </a:schemeClr>
              </a:solidFill>
            </a:endParaRPr>
          </a:p>
        </p:txBody>
      </p:sp>
      <p:sp>
        <p:nvSpPr>
          <p:cNvPr id="49" name="Flowchart: Process 48"/>
          <p:cNvSpPr/>
          <p:nvPr/>
        </p:nvSpPr>
        <p:spPr>
          <a:xfrm>
            <a:off x="2506322" y="3842274"/>
            <a:ext cx="2090327"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Ajay Markana      Production Dept.</a:t>
            </a:r>
          </a:p>
        </p:txBody>
      </p:sp>
      <p:sp>
        <p:nvSpPr>
          <p:cNvPr id="50" name="Flowchart: Process 49"/>
          <p:cNvSpPr/>
          <p:nvPr/>
        </p:nvSpPr>
        <p:spPr>
          <a:xfrm>
            <a:off x="2524681" y="4779059"/>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smtClean="0">
              <a:solidFill>
                <a:schemeClr val="bg1">
                  <a:lumMod val="85000"/>
                  <a:lumOff val="15000"/>
                </a:schemeClr>
              </a:solidFill>
            </a:endParaRPr>
          </a:p>
          <a:p>
            <a:pPr algn="ctr"/>
            <a:r>
              <a:rPr lang="en-US" sz="1400" b="1" dirty="0" smtClean="0">
                <a:solidFill>
                  <a:schemeClr val="bg1">
                    <a:lumMod val="85000"/>
                    <a:lumOff val="15000"/>
                  </a:schemeClr>
                </a:solidFill>
              </a:rPr>
              <a:t>Jignesh Vadodariya Forging Supervisor</a:t>
            </a:r>
          </a:p>
          <a:p>
            <a:pPr algn="ctr"/>
            <a:endParaRPr lang="en-US" sz="1400" b="1" dirty="0" smtClean="0">
              <a:solidFill>
                <a:schemeClr val="bg1">
                  <a:lumMod val="85000"/>
                  <a:lumOff val="15000"/>
                </a:schemeClr>
              </a:solidFill>
            </a:endParaRPr>
          </a:p>
        </p:txBody>
      </p:sp>
      <p:sp>
        <p:nvSpPr>
          <p:cNvPr id="51" name="Flowchart: Process 50"/>
          <p:cNvSpPr/>
          <p:nvPr/>
        </p:nvSpPr>
        <p:spPr>
          <a:xfrm>
            <a:off x="2522843" y="5704544"/>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Operators</a:t>
            </a:r>
          </a:p>
        </p:txBody>
      </p:sp>
      <p:sp>
        <p:nvSpPr>
          <p:cNvPr id="54" name="Flowchart: Process 53"/>
          <p:cNvSpPr/>
          <p:nvPr/>
        </p:nvSpPr>
        <p:spPr>
          <a:xfrm>
            <a:off x="5038373" y="3842274"/>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P D Rathod</a:t>
            </a:r>
          </a:p>
          <a:p>
            <a:pPr algn="ctr"/>
            <a:r>
              <a:rPr lang="en-US" sz="1400" b="1" dirty="0" smtClean="0">
                <a:solidFill>
                  <a:schemeClr val="bg1">
                    <a:lumMod val="85000"/>
                    <a:lumOff val="15000"/>
                  </a:schemeClr>
                </a:solidFill>
              </a:rPr>
              <a:t>Quality Dept.</a:t>
            </a:r>
          </a:p>
        </p:txBody>
      </p:sp>
      <p:sp>
        <p:nvSpPr>
          <p:cNvPr id="55" name="Flowchart: Process 54"/>
          <p:cNvSpPr/>
          <p:nvPr/>
        </p:nvSpPr>
        <p:spPr>
          <a:xfrm>
            <a:off x="6887371" y="2980394"/>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Operators</a:t>
            </a:r>
          </a:p>
        </p:txBody>
      </p:sp>
      <p:sp>
        <p:nvSpPr>
          <p:cNvPr id="56" name="Flowchart: Process 55"/>
          <p:cNvSpPr/>
          <p:nvPr/>
        </p:nvSpPr>
        <p:spPr>
          <a:xfrm>
            <a:off x="9595686" y="2989573"/>
            <a:ext cx="2073806" cy="539411"/>
          </a:xfrm>
          <a:prstGeom prst="flowChartProcess">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85000"/>
                    <a:lumOff val="15000"/>
                  </a:schemeClr>
                </a:solidFill>
              </a:rPr>
              <a:t>Operators</a:t>
            </a:r>
          </a:p>
        </p:txBody>
      </p:sp>
      <p:cxnSp>
        <p:nvCxnSpPr>
          <p:cNvPr id="58" name="Straight Connector 57"/>
          <p:cNvCxnSpPr/>
          <p:nvPr/>
        </p:nvCxnSpPr>
        <p:spPr>
          <a:xfrm>
            <a:off x="9682163" y="4657725"/>
            <a:ext cx="1666" cy="443085"/>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7898565" y="1724025"/>
            <a:ext cx="2382" cy="309131"/>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1381126" y="1862136"/>
            <a:ext cx="9305924" cy="952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838700" y="1871660"/>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381125" y="1862135"/>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0687050" y="1874835"/>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0639430" y="2595549"/>
            <a:ext cx="1667" cy="385930"/>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929567" y="2590781"/>
            <a:ext cx="1667" cy="385930"/>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767259" y="2581258"/>
            <a:ext cx="1667" cy="385930"/>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flipV="1">
            <a:off x="3573780" y="3674745"/>
            <a:ext cx="2529840" cy="762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573780" y="3679505"/>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6109334" y="3686174"/>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3574724" y="4376715"/>
            <a:ext cx="1667" cy="385930"/>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574724" y="5319690"/>
            <a:ext cx="1667" cy="385930"/>
          </a:xfrm>
          <a:prstGeom prst="line">
            <a:avLst/>
          </a:prstGeom>
          <a:ln>
            <a:solidFill>
              <a:schemeClr val="bg1">
                <a:lumMod val="95000"/>
                <a:lumOff val="5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762500" y="3519485"/>
            <a:ext cx="0" cy="159544"/>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85880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VISION &amp; MISSION</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2" name="Subtitle 1"/>
          <p:cNvSpPr>
            <a:spLocks noGrp="1"/>
          </p:cNvSpPr>
          <p:nvPr>
            <p:ph type="subTitle" idx="1"/>
          </p:nvPr>
        </p:nvSpPr>
        <p:spPr>
          <a:xfrm>
            <a:off x="684212" y="1006209"/>
            <a:ext cx="10997344" cy="5851791"/>
          </a:xfrm>
        </p:spPr>
        <p:txBody>
          <a:bodyPr>
            <a:normAutofit fontScale="92500" lnSpcReduction="10000"/>
          </a:bodyPr>
          <a:lstStyle/>
          <a:p>
            <a:pPr marL="342900" indent="-342900">
              <a:lnSpc>
                <a:spcPct val="200000"/>
              </a:lnSpc>
              <a:buFont typeface="Wingdings" panose="05000000000000000000" pitchFamily="2" charset="2"/>
              <a:buChar char="q"/>
            </a:pPr>
            <a:r>
              <a:rPr lang="en-US" dirty="0" smtClean="0"/>
              <a:t> </a:t>
            </a:r>
            <a:r>
              <a:rPr lang="en-US" b="1" dirty="0" smtClean="0">
                <a:solidFill>
                  <a:schemeClr val="bg1">
                    <a:lumMod val="95000"/>
                    <a:lumOff val="5000"/>
                  </a:schemeClr>
                </a:solidFill>
              </a:rPr>
              <a:t>TO BE ONE OF THE BEST SUPPLIER IT DEALS WITH IN ALL RESPECT.</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 TO BE WORLD LARGEST FORGING MANUFACTURER IN NEXT 15- 20 YEARS.</a:t>
            </a:r>
          </a:p>
          <a:p>
            <a:pPr marL="342900" indent="-342900">
              <a:lnSpc>
                <a:spcPct val="200000"/>
              </a:lnSpc>
              <a:buFont typeface="Wingdings" panose="05000000000000000000" pitchFamily="2" charset="2"/>
              <a:buChar char="q"/>
            </a:pPr>
            <a:r>
              <a:rPr lang="en-US" b="1" dirty="0">
                <a:solidFill>
                  <a:schemeClr val="bg1">
                    <a:lumMod val="95000"/>
                    <a:lumOff val="5000"/>
                  </a:schemeClr>
                </a:solidFill>
              </a:rPr>
              <a:t> </a:t>
            </a:r>
            <a:r>
              <a:rPr lang="en-US" b="1" dirty="0" smtClean="0">
                <a:solidFill>
                  <a:schemeClr val="bg1">
                    <a:lumMod val="95000"/>
                    <a:lumOff val="5000"/>
                  </a:schemeClr>
                </a:solidFill>
              </a:rPr>
              <a:t>TO ACHIEVE ISO TS :16949 : 2009 CERTIFICATION IN NEXT 3-5 YEARS.</a:t>
            </a:r>
          </a:p>
          <a:p>
            <a:pPr marL="342900" indent="-342900">
              <a:lnSpc>
                <a:spcPct val="200000"/>
              </a:lnSpc>
              <a:buFont typeface="Wingdings" panose="05000000000000000000" pitchFamily="2" charset="2"/>
              <a:buChar char="q"/>
            </a:pPr>
            <a:r>
              <a:rPr lang="en-US" b="1" dirty="0">
                <a:solidFill>
                  <a:schemeClr val="bg1">
                    <a:lumMod val="95000"/>
                    <a:lumOff val="5000"/>
                  </a:schemeClr>
                </a:solidFill>
              </a:rPr>
              <a:t> </a:t>
            </a:r>
            <a:r>
              <a:rPr lang="en-US" b="1" dirty="0" smtClean="0">
                <a:solidFill>
                  <a:schemeClr val="bg1">
                    <a:lumMod val="95000"/>
                    <a:lumOff val="5000"/>
                  </a:schemeClr>
                </a:solidFill>
              </a:rPr>
              <a:t>TO HAVE CLIENT LIST OF MINIMUM 50 NOS IN NEXT 5 -10 YEARS.</a:t>
            </a:r>
          </a:p>
          <a:p>
            <a:pPr marL="342900" indent="-342900">
              <a:lnSpc>
                <a:spcPct val="200000"/>
              </a:lnSpc>
              <a:buFont typeface="Wingdings" panose="05000000000000000000" pitchFamily="2" charset="2"/>
              <a:buChar char="q"/>
            </a:pPr>
            <a:r>
              <a:rPr lang="en-US" b="1" dirty="0">
                <a:solidFill>
                  <a:schemeClr val="bg1">
                    <a:lumMod val="95000"/>
                    <a:lumOff val="5000"/>
                  </a:schemeClr>
                </a:solidFill>
              </a:rPr>
              <a:t> </a:t>
            </a:r>
            <a:r>
              <a:rPr lang="en-US" b="1" dirty="0" smtClean="0">
                <a:solidFill>
                  <a:schemeClr val="bg1">
                    <a:lumMod val="95000"/>
                    <a:lumOff val="5000"/>
                  </a:schemeClr>
                </a:solidFill>
              </a:rPr>
              <a:t>TO MANUFACTURE ZERO DEFECT PRODUCTION FOR VARIOUS PARTS WITH CONTINUOUS   IMPROVEMENT.</a:t>
            </a:r>
          </a:p>
          <a:p>
            <a:pPr marL="342900" indent="-342900">
              <a:lnSpc>
                <a:spcPct val="200000"/>
              </a:lnSpc>
              <a:buFont typeface="Wingdings" panose="05000000000000000000" pitchFamily="2" charset="2"/>
              <a:buChar char="q"/>
            </a:pPr>
            <a:r>
              <a:rPr lang="en-US" b="1" dirty="0">
                <a:solidFill>
                  <a:schemeClr val="bg1">
                    <a:lumMod val="95000"/>
                    <a:lumOff val="5000"/>
                  </a:schemeClr>
                </a:solidFill>
              </a:rPr>
              <a:t> </a:t>
            </a:r>
            <a:r>
              <a:rPr lang="en-US" b="1" dirty="0" smtClean="0">
                <a:solidFill>
                  <a:schemeClr val="bg1">
                    <a:lumMod val="95000"/>
                    <a:lumOff val="5000"/>
                  </a:schemeClr>
                </a:solidFill>
              </a:rPr>
              <a:t>TO IMPROVE THE YIELD UPTO MAXIMUM LIMIT FOR ALL PRODUCTS.</a:t>
            </a:r>
          </a:p>
          <a:p>
            <a:pPr>
              <a:lnSpc>
                <a:spcPct val="200000"/>
              </a:lnSpc>
            </a:pPr>
            <a:endParaRPr lang="en-US" dirty="0" smtClean="0">
              <a:solidFill>
                <a:schemeClr val="bg1">
                  <a:lumMod val="95000"/>
                  <a:lumOff val="5000"/>
                </a:schemeClr>
              </a:solidFill>
            </a:endParaRPr>
          </a:p>
          <a:p>
            <a:r>
              <a:rPr lang="en-US" dirty="0"/>
              <a:t> </a:t>
            </a:r>
            <a:endParaRPr lang="en-US" dirty="0" smtClean="0"/>
          </a:p>
          <a:p>
            <a:endParaRPr lang="en-US" dirty="0"/>
          </a:p>
        </p:txBody>
      </p:sp>
    </p:spTree>
    <p:extLst>
      <p:ext uri="{BB962C8B-B14F-4D97-AF65-F5344CB8AC3E}">
        <p14:creationId xmlns:p14="http://schemas.microsoft.com/office/powerpoint/2010/main" val="222459521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LIST OF ESTEEM CUSTOMERS</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2" name="Subtitle 1"/>
          <p:cNvSpPr>
            <a:spLocks noGrp="1"/>
          </p:cNvSpPr>
          <p:nvPr>
            <p:ph type="subTitle" idx="1"/>
          </p:nvPr>
        </p:nvSpPr>
        <p:spPr>
          <a:xfrm>
            <a:off x="684212" y="1006209"/>
            <a:ext cx="10997344" cy="5851791"/>
          </a:xfrm>
        </p:spPr>
        <p:txBody>
          <a:bodyPr>
            <a:normAutofit lnSpcReduction="10000"/>
          </a:bodyPr>
          <a:lstStyle/>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RAVI </a:t>
            </a:r>
            <a:r>
              <a:rPr lang="en-US" b="1" dirty="0">
                <a:solidFill>
                  <a:schemeClr val="bg1">
                    <a:lumMod val="95000"/>
                    <a:lumOff val="5000"/>
                  </a:schemeClr>
                </a:solidFill>
              </a:rPr>
              <a:t>TECHNOFORGE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ADVANCE TECHNOFORGE.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APOLLO TECHNOFORGE.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PRECISION BEARING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MAX PRECISION BEARING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MILLENNIUM FORGING PVT. LTD.</a:t>
            </a:r>
          </a:p>
          <a:p>
            <a:pPr marL="342900" indent="-342900">
              <a:lnSpc>
                <a:spcPct val="200000"/>
              </a:lnSpc>
              <a:buFont typeface="Wingdings" panose="05000000000000000000" pitchFamily="2" charset="2"/>
              <a:buChar char="q"/>
            </a:pPr>
            <a:r>
              <a:rPr lang="en-US" b="1" dirty="0" smtClean="0">
                <a:solidFill>
                  <a:schemeClr val="bg1">
                    <a:lumMod val="95000"/>
                    <a:lumOff val="5000"/>
                  </a:schemeClr>
                </a:solidFill>
              </a:rPr>
              <a:t>TIRUPATI FORGE PVT LTD.</a:t>
            </a:r>
          </a:p>
          <a:p>
            <a:r>
              <a:rPr lang="en-US" dirty="0"/>
              <a:t> </a:t>
            </a:r>
            <a:endParaRPr lang="en-US" dirty="0" smtClean="0"/>
          </a:p>
          <a:p>
            <a:endParaRPr lang="en-US" dirty="0"/>
          </a:p>
        </p:txBody>
      </p:sp>
    </p:spTree>
    <p:extLst>
      <p:ext uri="{BB962C8B-B14F-4D97-AF65-F5344CB8AC3E}">
        <p14:creationId xmlns:p14="http://schemas.microsoft.com/office/powerpoint/2010/main" val="8447250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TYPES OF PRODUCTS</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84211" y="9869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3" name="Subtitle 2"/>
          <p:cNvSpPr>
            <a:spLocks noGrp="1"/>
          </p:cNvSpPr>
          <p:nvPr>
            <p:ph type="subTitle" idx="1"/>
          </p:nvPr>
        </p:nvSpPr>
        <p:spPr>
          <a:xfrm>
            <a:off x="684211" y="972273"/>
            <a:ext cx="11092819" cy="5351408"/>
          </a:xfrm>
        </p:spPr>
        <p:txBody>
          <a:bodyPr/>
          <a:lstStyle/>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BEARING RACES</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GEAR BLANKS</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FLANGES</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HUB</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AUTO PARTS</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METAL GASKETS</a:t>
            </a:r>
          </a:p>
          <a:p>
            <a:pPr marL="342900" indent="-342900">
              <a:lnSpc>
                <a:spcPct val="150000"/>
              </a:lnSpc>
              <a:buFont typeface="Wingdings" panose="05000000000000000000" pitchFamily="2" charset="2"/>
              <a:buChar char="q"/>
            </a:pPr>
            <a:r>
              <a:rPr lang="en-US" b="1" dirty="0" smtClean="0">
                <a:solidFill>
                  <a:schemeClr val="bg1">
                    <a:lumMod val="95000"/>
                    <a:lumOff val="5000"/>
                  </a:schemeClr>
                </a:solidFill>
              </a:rPr>
              <a:t>ETC</a:t>
            </a:r>
          </a:p>
          <a:p>
            <a:endParaRPr lang="en-US" dirty="0"/>
          </a:p>
        </p:txBody>
      </p:sp>
      <p:pic>
        <p:nvPicPr>
          <p:cNvPr id="1026" name="Picture 2" descr="http://www.dhavalsteelforge.in/storage/store_banner/449/1458314503_banner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226" y="1303658"/>
            <a:ext cx="4450891" cy="2107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havalsteelforge.in/storage/store_banner/449/1458314645_banner_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533" y="3422200"/>
            <a:ext cx="4465584" cy="2114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555690"/>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CAPACITY OF PLANT</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2" name="Subtitle 1"/>
          <p:cNvSpPr>
            <a:spLocks noGrp="1"/>
          </p:cNvSpPr>
          <p:nvPr>
            <p:ph type="subTitle" idx="1"/>
          </p:nvPr>
        </p:nvSpPr>
        <p:spPr>
          <a:xfrm>
            <a:off x="684212" y="1006209"/>
            <a:ext cx="10997344" cy="6080365"/>
          </a:xfrm>
        </p:spPr>
        <p:txBody>
          <a:bodyPr>
            <a:normAutofit fontScale="92500" lnSpcReduction="10000"/>
          </a:bodyPr>
          <a:lstStyle/>
          <a:p>
            <a:r>
              <a:rPr lang="en-US" b="1" dirty="0" smtClean="0">
                <a:solidFill>
                  <a:schemeClr val="bg1">
                    <a:lumMod val="95000"/>
                    <a:lumOff val="5000"/>
                  </a:schemeClr>
                </a:solidFill>
              </a:rPr>
              <a:t>FORGING 			: 2 Lines ( JOGI &amp; DHAVAL STEEL FORGE )</a:t>
            </a:r>
          </a:p>
          <a:p>
            <a:endParaRPr lang="en-US" b="1" dirty="0" smtClean="0">
              <a:solidFill>
                <a:schemeClr val="bg1">
                  <a:lumMod val="95000"/>
                  <a:lumOff val="5000"/>
                </a:schemeClr>
              </a:solidFill>
            </a:endParaRPr>
          </a:p>
          <a:p>
            <a:r>
              <a:rPr lang="en-US" b="1" dirty="0" smtClean="0">
                <a:solidFill>
                  <a:schemeClr val="bg1">
                    <a:lumMod val="95000"/>
                    <a:lumOff val="5000"/>
                  </a:schemeClr>
                </a:solidFill>
              </a:rPr>
              <a:t>TONNAGE	</a:t>
            </a:r>
            <a:r>
              <a:rPr lang="en-US" b="1" dirty="0">
                <a:solidFill>
                  <a:schemeClr val="bg1">
                    <a:lumMod val="95000"/>
                    <a:lumOff val="5000"/>
                  </a:schemeClr>
                </a:solidFill>
              </a:rPr>
              <a:t>	</a:t>
            </a:r>
            <a:r>
              <a:rPr lang="en-US" b="1" dirty="0" smtClean="0">
                <a:solidFill>
                  <a:schemeClr val="bg1">
                    <a:lumMod val="95000"/>
                    <a:lumOff val="5000"/>
                  </a:schemeClr>
                </a:solidFill>
              </a:rPr>
              <a:t>	: 400 MT / Month  ( 150 MT + 250 MT )</a:t>
            </a:r>
          </a:p>
          <a:p>
            <a:endParaRPr lang="en-US" b="1" dirty="0" smtClean="0">
              <a:solidFill>
                <a:schemeClr val="bg1">
                  <a:lumMod val="95000"/>
                  <a:lumOff val="5000"/>
                </a:schemeClr>
              </a:solidFill>
            </a:endParaRPr>
          </a:p>
          <a:p>
            <a:r>
              <a:rPr lang="en-US" b="1" dirty="0" smtClean="0">
                <a:solidFill>
                  <a:schemeClr val="bg1">
                    <a:lumMod val="95000"/>
                    <a:lumOff val="5000"/>
                  </a:schemeClr>
                </a:solidFill>
              </a:rPr>
              <a:t>I/P WT				: From 1.5 to 60 kgs ( 1.5 to 20 kgs + 5 to 60 kgs )</a:t>
            </a:r>
          </a:p>
          <a:p>
            <a:endParaRPr lang="en-US" b="1" dirty="0">
              <a:solidFill>
                <a:schemeClr val="bg1">
                  <a:lumMod val="95000"/>
                  <a:lumOff val="5000"/>
                </a:schemeClr>
              </a:solidFill>
            </a:endParaRPr>
          </a:p>
          <a:p>
            <a:r>
              <a:rPr lang="en-US" b="1" dirty="0" smtClean="0">
                <a:solidFill>
                  <a:schemeClr val="bg1">
                    <a:lumMod val="95000"/>
                    <a:lumOff val="5000"/>
                  </a:schemeClr>
                </a:solidFill>
              </a:rPr>
              <a:t>SIZE 				: Ø100 to Ø 700 mm </a:t>
            </a:r>
          </a:p>
          <a:p>
            <a:r>
              <a:rPr lang="en-US" b="1" dirty="0">
                <a:solidFill>
                  <a:schemeClr val="bg1">
                    <a:lumMod val="95000"/>
                    <a:lumOff val="5000"/>
                  </a:schemeClr>
                </a:solidFill>
              </a:rPr>
              <a:t>	</a:t>
            </a:r>
            <a:endParaRPr lang="en-US" b="1" dirty="0" smtClean="0">
              <a:solidFill>
                <a:schemeClr val="bg1">
                  <a:lumMod val="95000"/>
                  <a:lumOff val="5000"/>
                </a:schemeClr>
              </a:solidFill>
            </a:endParaRPr>
          </a:p>
          <a:p>
            <a:r>
              <a:rPr lang="en-US" b="1" dirty="0" smtClean="0">
                <a:solidFill>
                  <a:schemeClr val="bg1">
                    <a:lumMod val="95000"/>
                    <a:lumOff val="5000"/>
                  </a:schemeClr>
                </a:solidFill>
              </a:rPr>
              <a:t>WALL THICKNESS	: Up to 150 mm</a:t>
            </a:r>
          </a:p>
          <a:p>
            <a:endParaRPr lang="en-US" b="1" dirty="0">
              <a:solidFill>
                <a:schemeClr val="bg1">
                  <a:lumMod val="95000"/>
                  <a:lumOff val="5000"/>
                </a:schemeClr>
              </a:solidFill>
            </a:endParaRPr>
          </a:p>
          <a:p>
            <a:r>
              <a:rPr lang="en-US" b="1" dirty="0" smtClean="0">
                <a:solidFill>
                  <a:schemeClr val="bg1">
                    <a:lumMod val="95000"/>
                    <a:lumOff val="5000"/>
                  </a:schemeClr>
                </a:solidFill>
              </a:rPr>
              <a:t>HEIGHT				: Up to 170 mm</a:t>
            </a:r>
          </a:p>
          <a:p>
            <a:endParaRPr lang="en-US" b="1" dirty="0" smtClean="0">
              <a:solidFill>
                <a:schemeClr val="bg1">
                  <a:lumMod val="95000"/>
                  <a:lumOff val="5000"/>
                </a:schemeClr>
              </a:solidFill>
            </a:endParaRPr>
          </a:p>
          <a:p>
            <a:r>
              <a:rPr lang="en-US" sz="3500" b="1" dirty="0">
                <a:solidFill>
                  <a:srgbClr val="FFC000"/>
                </a:solidFill>
              </a:rPr>
              <a:t>FREE CAPACITY		: </a:t>
            </a:r>
            <a:r>
              <a:rPr lang="en-US" sz="3500" b="1" dirty="0" smtClean="0">
                <a:solidFill>
                  <a:srgbClr val="FFC000"/>
                </a:solidFill>
              </a:rPr>
              <a:t>50 - 60 </a:t>
            </a:r>
            <a:r>
              <a:rPr lang="en-US" sz="3500" b="1" dirty="0">
                <a:solidFill>
                  <a:srgbClr val="FFC000"/>
                </a:solidFill>
              </a:rPr>
              <a:t>% </a:t>
            </a:r>
          </a:p>
          <a:p>
            <a:r>
              <a:rPr lang="en-US" dirty="0" smtClean="0"/>
              <a:t> </a:t>
            </a:r>
          </a:p>
          <a:p>
            <a:endParaRPr lang="en-US" dirty="0"/>
          </a:p>
        </p:txBody>
      </p:sp>
    </p:spTree>
    <p:extLst>
      <p:ext uri="{BB962C8B-B14F-4D97-AF65-F5344CB8AC3E}">
        <p14:creationId xmlns:p14="http://schemas.microsoft.com/office/powerpoint/2010/main" val="2942859215"/>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FORGING FACILITY</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1340" y="848301"/>
            <a:ext cx="3712685" cy="2743198"/>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39460" y="3591499"/>
            <a:ext cx="3733877" cy="2763854"/>
          </a:xfrm>
          <a:prstGeom prst="rect">
            <a:avLst/>
          </a:prstGeom>
        </p:spPr>
      </p:pic>
      <p:sp>
        <p:nvSpPr>
          <p:cNvPr id="7" name="TextBox 6"/>
          <p:cNvSpPr txBox="1"/>
          <p:nvPr/>
        </p:nvSpPr>
        <p:spPr>
          <a:xfrm>
            <a:off x="1178805" y="4219463"/>
            <a:ext cx="4781822" cy="1554272"/>
          </a:xfrm>
          <a:prstGeom prst="rect">
            <a:avLst/>
          </a:prstGeom>
          <a:noFill/>
        </p:spPr>
        <p:txBody>
          <a:bodyPr wrap="square" rtlCol="0">
            <a:spAutoFit/>
          </a:bodyPr>
          <a:lstStyle/>
          <a:p>
            <a:r>
              <a:rPr lang="en-US" sz="1900" b="1" dirty="0">
                <a:solidFill>
                  <a:schemeClr val="bg1">
                    <a:lumMod val="95000"/>
                    <a:lumOff val="5000"/>
                  </a:schemeClr>
                </a:solidFill>
              </a:rPr>
              <a:t>FORGING CAPACITY – 250 </a:t>
            </a:r>
            <a:r>
              <a:rPr lang="en-US" sz="1900" b="1" dirty="0" smtClean="0">
                <a:solidFill>
                  <a:schemeClr val="bg1">
                    <a:lumMod val="95000"/>
                    <a:lumOff val="5000"/>
                  </a:schemeClr>
                </a:solidFill>
              </a:rPr>
              <a:t>MT / MONTH</a:t>
            </a:r>
            <a:endParaRPr lang="en-US" sz="1900" b="1" dirty="0">
              <a:solidFill>
                <a:schemeClr val="bg1">
                  <a:lumMod val="95000"/>
                  <a:lumOff val="5000"/>
                </a:schemeClr>
              </a:solidFill>
            </a:endParaRPr>
          </a:p>
          <a:p>
            <a:endParaRPr lang="en-US" sz="1900" b="1" dirty="0">
              <a:solidFill>
                <a:schemeClr val="bg1">
                  <a:lumMod val="95000"/>
                  <a:lumOff val="5000"/>
                </a:schemeClr>
              </a:solidFill>
            </a:endParaRPr>
          </a:p>
          <a:p>
            <a:r>
              <a:rPr lang="en-US" sz="1900" b="1" dirty="0">
                <a:solidFill>
                  <a:schemeClr val="bg1">
                    <a:lumMod val="95000"/>
                    <a:lumOff val="5000"/>
                  </a:schemeClr>
                </a:solidFill>
              </a:rPr>
              <a:t>I/p </a:t>
            </a:r>
            <a:r>
              <a:rPr lang="en-US" sz="1900" b="1" dirty="0" smtClean="0">
                <a:solidFill>
                  <a:schemeClr val="bg1">
                    <a:lumMod val="95000"/>
                    <a:lumOff val="5000"/>
                  </a:schemeClr>
                </a:solidFill>
              </a:rPr>
              <a:t>Wt. </a:t>
            </a:r>
            <a:r>
              <a:rPr lang="en-US" sz="1900" b="1" dirty="0">
                <a:solidFill>
                  <a:schemeClr val="bg1">
                    <a:lumMod val="95000"/>
                    <a:lumOff val="5000"/>
                  </a:schemeClr>
                </a:solidFill>
              </a:rPr>
              <a:t>: FROM </a:t>
            </a:r>
            <a:r>
              <a:rPr lang="en-US" sz="1900" b="1" dirty="0" smtClean="0">
                <a:solidFill>
                  <a:schemeClr val="bg1">
                    <a:lumMod val="95000"/>
                    <a:lumOff val="5000"/>
                  </a:schemeClr>
                </a:solidFill>
              </a:rPr>
              <a:t>5 </a:t>
            </a:r>
            <a:r>
              <a:rPr lang="en-US" sz="1900" b="1" dirty="0">
                <a:solidFill>
                  <a:schemeClr val="bg1">
                    <a:lumMod val="95000"/>
                    <a:lumOff val="5000"/>
                  </a:schemeClr>
                </a:solidFill>
              </a:rPr>
              <a:t>to 20 kg</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DIA.     : 250 to 700 </a:t>
            </a:r>
            <a:r>
              <a:rPr lang="en-US" sz="1900" b="1" dirty="0">
                <a:solidFill>
                  <a:schemeClr val="bg1">
                    <a:lumMod val="95000"/>
                    <a:lumOff val="5000"/>
                  </a:schemeClr>
                </a:solidFill>
              </a:rPr>
              <a:t>mm </a:t>
            </a:r>
          </a:p>
        </p:txBody>
      </p:sp>
      <p:sp>
        <p:nvSpPr>
          <p:cNvPr id="9" name="TextBox 8"/>
          <p:cNvSpPr txBox="1"/>
          <p:nvPr/>
        </p:nvSpPr>
        <p:spPr>
          <a:xfrm>
            <a:off x="6455885" y="1408319"/>
            <a:ext cx="4815378" cy="1554272"/>
          </a:xfrm>
          <a:prstGeom prst="rect">
            <a:avLst/>
          </a:prstGeom>
          <a:noFill/>
        </p:spPr>
        <p:txBody>
          <a:bodyPr wrap="square" rtlCol="0">
            <a:spAutoFit/>
          </a:bodyPr>
          <a:lstStyle/>
          <a:p>
            <a:r>
              <a:rPr lang="en-US" sz="1900" b="1" dirty="0">
                <a:solidFill>
                  <a:schemeClr val="bg1">
                    <a:lumMod val="95000"/>
                    <a:lumOff val="5000"/>
                  </a:schemeClr>
                </a:solidFill>
              </a:rPr>
              <a:t>FORGING CAPACITY – </a:t>
            </a:r>
            <a:r>
              <a:rPr lang="en-US" sz="1900" b="1" dirty="0" smtClean="0">
                <a:solidFill>
                  <a:schemeClr val="bg1">
                    <a:lumMod val="95000"/>
                    <a:lumOff val="5000"/>
                  </a:schemeClr>
                </a:solidFill>
              </a:rPr>
              <a:t>150 MT / MONTH</a:t>
            </a:r>
            <a:endParaRPr lang="en-US" sz="1900" b="1" dirty="0">
              <a:solidFill>
                <a:schemeClr val="bg1">
                  <a:lumMod val="95000"/>
                  <a:lumOff val="5000"/>
                </a:schemeClr>
              </a:solidFill>
            </a:endParaRPr>
          </a:p>
          <a:p>
            <a:endParaRPr lang="en-US" sz="1900" b="1" dirty="0">
              <a:solidFill>
                <a:schemeClr val="bg1">
                  <a:lumMod val="95000"/>
                  <a:lumOff val="5000"/>
                </a:schemeClr>
              </a:solidFill>
            </a:endParaRPr>
          </a:p>
          <a:p>
            <a:r>
              <a:rPr lang="en-US" sz="1900" b="1" dirty="0">
                <a:solidFill>
                  <a:schemeClr val="bg1">
                    <a:lumMod val="95000"/>
                    <a:lumOff val="5000"/>
                  </a:schemeClr>
                </a:solidFill>
              </a:rPr>
              <a:t>I/p </a:t>
            </a:r>
            <a:r>
              <a:rPr lang="en-US" sz="1900" b="1" dirty="0" smtClean="0">
                <a:solidFill>
                  <a:schemeClr val="bg1">
                    <a:lumMod val="95000"/>
                    <a:lumOff val="5000"/>
                  </a:schemeClr>
                </a:solidFill>
              </a:rPr>
              <a:t>Wt. </a:t>
            </a:r>
            <a:r>
              <a:rPr lang="en-US" sz="1900" b="1" dirty="0">
                <a:solidFill>
                  <a:schemeClr val="bg1">
                    <a:lumMod val="95000"/>
                    <a:lumOff val="5000"/>
                  </a:schemeClr>
                </a:solidFill>
              </a:rPr>
              <a:t>: FROM 1.5 to 20 kg</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DIA.     : </a:t>
            </a:r>
            <a:r>
              <a:rPr lang="en-US" sz="1900" b="1" dirty="0">
                <a:solidFill>
                  <a:schemeClr val="bg1">
                    <a:lumMod val="95000"/>
                    <a:lumOff val="5000"/>
                  </a:schemeClr>
                </a:solidFill>
              </a:rPr>
              <a:t>100 to 300 mm </a:t>
            </a:r>
          </a:p>
        </p:txBody>
      </p:sp>
    </p:spTree>
    <p:extLst>
      <p:ext uri="{BB962C8B-B14F-4D97-AF65-F5344CB8AC3E}">
        <p14:creationId xmlns:p14="http://schemas.microsoft.com/office/powerpoint/2010/main" val="404059554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ANNEALING FACILITY</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50833" y="828780"/>
            <a:ext cx="3880621" cy="5746428"/>
          </a:xfrm>
          <a:prstGeom prst="rect">
            <a:avLst/>
          </a:prstGeom>
        </p:spPr>
      </p:pic>
      <p:sp>
        <p:nvSpPr>
          <p:cNvPr id="7" name="TextBox 6"/>
          <p:cNvSpPr txBox="1"/>
          <p:nvPr/>
        </p:nvSpPr>
        <p:spPr>
          <a:xfrm>
            <a:off x="6852492" y="2500827"/>
            <a:ext cx="4230477" cy="2693045"/>
          </a:xfrm>
          <a:prstGeom prst="rect">
            <a:avLst/>
          </a:prstGeom>
          <a:noFill/>
        </p:spPr>
        <p:txBody>
          <a:bodyPr wrap="square" rtlCol="0">
            <a:spAutoFit/>
          </a:bodyPr>
          <a:lstStyle/>
          <a:p>
            <a:r>
              <a:rPr lang="en-US" sz="1900" b="1" dirty="0">
                <a:solidFill>
                  <a:schemeClr val="bg1">
                    <a:lumMod val="95000"/>
                    <a:lumOff val="5000"/>
                  </a:schemeClr>
                </a:solidFill>
              </a:rPr>
              <a:t>CAPACITY </a:t>
            </a:r>
            <a:r>
              <a:rPr lang="en-US" sz="1900" b="1" dirty="0" smtClean="0">
                <a:solidFill>
                  <a:schemeClr val="bg1">
                    <a:lumMod val="95000"/>
                    <a:lumOff val="5000"/>
                  </a:schemeClr>
                </a:solidFill>
              </a:rPr>
              <a:t>: </a:t>
            </a:r>
            <a:r>
              <a:rPr lang="en-US" sz="1900" b="1" dirty="0">
                <a:solidFill>
                  <a:schemeClr val="bg1">
                    <a:lumMod val="95000"/>
                    <a:lumOff val="5000"/>
                  </a:schemeClr>
                </a:solidFill>
              </a:rPr>
              <a:t>250 MT / MONTH</a:t>
            </a:r>
          </a:p>
          <a:p>
            <a:endParaRPr lang="en-US" sz="1900" b="1" dirty="0">
              <a:solidFill>
                <a:schemeClr val="bg1">
                  <a:lumMod val="95000"/>
                  <a:lumOff val="5000"/>
                </a:schemeClr>
              </a:solidFill>
            </a:endParaRPr>
          </a:p>
          <a:p>
            <a:r>
              <a:rPr lang="en-US" sz="1900" b="1" dirty="0">
                <a:solidFill>
                  <a:schemeClr val="bg1">
                    <a:lumMod val="95000"/>
                    <a:lumOff val="5000"/>
                  </a:schemeClr>
                </a:solidFill>
              </a:rPr>
              <a:t>2 </a:t>
            </a:r>
            <a:r>
              <a:rPr lang="en-US" sz="1900" b="1" dirty="0" smtClean="0">
                <a:solidFill>
                  <a:schemeClr val="bg1">
                    <a:lumMod val="95000"/>
                    <a:lumOff val="5000"/>
                  </a:schemeClr>
                </a:solidFill>
              </a:rPr>
              <a:t>: </a:t>
            </a:r>
            <a:r>
              <a:rPr lang="en-US" sz="1900" b="1" dirty="0">
                <a:solidFill>
                  <a:schemeClr val="bg1">
                    <a:lumMod val="95000"/>
                    <a:lumOff val="5000"/>
                  </a:schemeClr>
                </a:solidFill>
              </a:rPr>
              <a:t>NOS ELECTRIC TYPE FURNACE</a:t>
            </a:r>
          </a:p>
          <a:p>
            <a:endParaRPr lang="en-US" sz="1900" b="1" dirty="0">
              <a:solidFill>
                <a:schemeClr val="bg1">
                  <a:lumMod val="95000"/>
                  <a:lumOff val="5000"/>
                </a:schemeClr>
              </a:solidFill>
            </a:endParaRPr>
          </a:p>
          <a:p>
            <a:r>
              <a:rPr lang="en-US" sz="1900" b="1" dirty="0">
                <a:solidFill>
                  <a:schemeClr val="bg1">
                    <a:lumMod val="95000"/>
                    <a:lumOff val="5000"/>
                  </a:schemeClr>
                </a:solidFill>
              </a:rPr>
              <a:t>3 </a:t>
            </a:r>
            <a:r>
              <a:rPr lang="en-US" sz="1900" b="1" dirty="0" smtClean="0">
                <a:solidFill>
                  <a:schemeClr val="bg1">
                    <a:lumMod val="95000"/>
                    <a:lumOff val="5000"/>
                  </a:schemeClr>
                </a:solidFill>
              </a:rPr>
              <a:t>: </a:t>
            </a:r>
            <a:r>
              <a:rPr lang="en-US" sz="1900" b="1" dirty="0">
                <a:solidFill>
                  <a:schemeClr val="bg1">
                    <a:lumMod val="95000"/>
                    <a:lumOff val="5000"/>
                  </a:schemeClr>
                </a:solidFill>
              </a:rPr>
              <a:t>NOS PIT TYPE FURNACE</a:t>
            </a:r>
          </a:p>
          <a:p>
            <a:endParaRPr lang="en-US" sz="1900" b="1" dirty="0">
              <a:solidFill>
                <a:schemeClr val="bg1">
                  <a:lumMod val="95000"/>
                  <a:lumOff val="5000"/>
                </a:schemeClr>
              </a:solidFill>
            </a:endParaRPr>
          </a:p>
          <a:p>
            <a:r>
              <a:rPr lang="en-US" sz="1900" b="1" dirty="0">
                <a:solidFill>
                  <a:schemeClr val="bg1">
                    <a:lumMod val="95000"/>
                    <a:lumOff val="5000"/>
                  </a:schemeClr>
                </a:solidFill>
              </a:rPr>
              <a:t>AVG  : 12.5 MT PER </a:t>
            </a:r>
            <a:r>
              <a:rPr lang="en-US" sz="1900" b="1" dirty="0" smtClean="0">
                <a:solidFill>
                  <a:schemeClr val="bg1">
                    <a:lumMod val="95000"/>
                    <a:lumOff val="5000"/>
                  </a:schemeClr>
                </a:solidFill>
              </a:rPr>
              <a:t>BATCH / CYCLE </a:t>
            </a:r>
            <a:endParaRPr lang="en-US" dirty="0"/>
          </a:p>
          <a:p>
            <a:endParaRPr lang="en-US" dirty="0" smtClean="0"/>
          </a:p>
          <a:p>
            <a:endParaRPr lang="en-US" dirty="0"/>
          </a:p>
        </p:txBody>
      </p:sp>
    </p:spTree>
    <p:extLst>
      <p:ext uri="{BB962C8B-B14F-4D97-AF65-F5344CB8AC3E}">
        <p14:creationId xmlns:p14="http://schemas.microsoft.com/office/powerpoint/2010/main" val="30445091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TURNING FACILITY</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2" name="Picture 1"/>
          <p:cNvPicPr>
            <a:picLocks noChangeAspect="1"/>
          </p:cNvPicPr>
          <p:nvPr/>
        </p:nvPicPr>
        <p:blipFill>
          <a:blip r:embed="rId3"/>
          <a:stretch>
            <a:fillRect/>
          </a:stretch>
        </p:blipFill>
        <p:spPr>
          <a:xfrm>
            <a:off x="1473378" y="972273"/>
            <a:ext cx="4298602" cy="2765410"/>
          </a:xfrm>
          <a:prstGeom prst="rect">
            <a:avLst/>
          </a:prstGeom>
        </p:spPr>
      </p:pic>
      <p:pic>
        <p:nvPicPr>
          <p:cNvPr id="7" name="Picture 6"/>
          <p:cNvPicPr>
            <a:picLocks noChangeAspect="1"/>
          </p:cNvPicPr>
          <p:nvPr/>
        </p:nvPicPr>
        <p:blipFill>
          <a:blip r:embed="rId4"/>
          <a:stretch>
            <a:fillRect/>
          </a:stretch>
        </p:blipFill>
        <p:spPr>
          <a:xfrm>
            <a:off x="6641247" y="3742969"/>
            <a:ext cx="4441721" cy="2792506"/>
          </a:xfrm>
          <a:prstGeom prst="rect">
            <a:avLst/>
          </a:prstGeom>
        </p:spPr>
      </p:pic>
      <p:sp>
        <p:nvSpPr>
          <p:cNvPr id="9" name="TextBox 8"/>
          <p:cNvSpPr txBox="1"/>
          <p:nvPr/>
        </p:nvSpPr>
        <p:spPr>
          <a:xfrm>
            <a:off x="6852492" y="1773714"/>
            <a:ext cx="4230477" cy="1800493"/>
          </a:xfrm>
          <a:prstGeom prst="rect">
            <a:avLst/>
          </a:prstGeom>
          <a:noFill/>
        </p:spPr>
        <p:txBody>
          <a:bodyPr wrap="square" rtlCol="0">
            <a:spAutoFit/>
          </a:bodyPr>
          <a:lstStyle/>
          <a:p>
            <a:r>
              <a:rPr lang="en-US" sz="1900" b="1" dirty="0">
                <a:solidFill>
                  <a:schemeClr val="bg1">
                    <a:lumMod val="95000"/>
                    <a:lumOff val="5000"/>
                  </a:schemeClr>
                </a:solidFill>
              </a:rPr>
              <a:t>CAPACITY </a:t>
            </a:r>
            <a:r>
              <a:rPr lang="en-US" sz="1900" b="1" dirty="0" smtClean="0">
                <a:solidFill>
                  <a:schemeClr val="bg1">
                    <a:lumMod val="95000"/>
                    <a:lumOff val="5000"/>
                  </a:schemeClr>
                </a:solidFill>
              </a:rPr>
              <a:t>: 45 k / MONTH</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FROM  : 100 – 400 mm</a:t>
            </a:r>
            <a:endParaRPr lang="en-US" sz="1900" b="1" dirty="0">
              <a:solidFill>
                <a:schemeClr val="bg1">
                  <a:lumMod val="95000"/>
                  <a:lumOff val="5000"/>
                </a:schemeClr>
              </a:solidFill>
            </a:endParaRPr>
          </a:p>
          <a:p>
            <a:endParaRPr lang="en-US" dirty="0"/>
          </a:p>
          <a:p>
            <a:endParaRPr lang="en-US" dirty="0" smtClean="0"/>
          </a:p>
          <a:p>
            <a:endParaRPr lang="en-US" dirty="0"/>
          </a:p>
        </p:txBody>
      </p:sp>
      <p:sp>
        <p:nvSpPr>
          <p:cNvPr id="10" name="TextBox 9"/>
          <p:cNvSpPr txBox="1"/>
          <p:nvPr/>
        </p:nvSpPr>
        <p:spPr>
          <a:xfrm>
            <a:off x="1727802" y="4581180"/>
            <a:ext cx="4230477" cy="1800493"/>
          </a:xfrm>
          <a:prstGeom prst="rect">
            <a:avLst/>
          </a:prstGeom>
          <a:noFill/>
        </p:spPr>
        <p:txBody>
          <a:bodyPr wrap="square" rtlCol="0">
            <a:spAutoFit/>
          </a:bodyPr>
          <a:lstStyle/>
          <a:p>
            <a:r>
              <a:rPr lang="en-US" sz="1900" b="1" dirty="0">
                <a:solidFill>
                  <a:schemeClr val="bg1">
                    <a:lumMod val="95000"/>
                    <a:lumOff val="5000"/>
                  </a:schemeClr>
                </a:solidFill>
              </a:rPr>
              <a:t>CAPACITY </a:t>
            </a:r>
            <a:r>
              <a:rPr lang="en-US" sz="1900" b="1" dirty="0" smtClean="0">
                <a:solidFill>
                  <a:schemeClr val="bg1">
                    <a:lumMod val="95000"/>
                    <a:lumOff val="5000"/>
                  </a:schemeClr>
                </a:solidFill>
              </a:rPr>
              <a:t>: 50 k / MONTH</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FROM  : 50 – 250 mm</a:t>
            </a:r>
            <a:endParaRPr lang="en-US" sz="1900" b="1" dirty="0">
              <a:solidFill>
                <a:schemeClr val="bg1">
                  <a:lumMod val="95000"/>
                  <a:lumOff val="5000"/>
                </a:schemeClr>
              </a:solidFill>
            </a:endParaRPr>
          </a:p>
          <a:p>
            <a:endParaRPr lang="en-US" dirty="0"/>
          </a:p>
          <a:p>
            <a:endParaRPr lang="en-US" dirty="0" smtClean="0"/>
          </a:p>
          <a:p>
            <a:endParaRPr lang="en-US" dirty="0"/>
          </a:p>
        </p:txBody>
      </p:sp>
    </p:spTree>
    <p:extLst>
      <p:ext uri="{BB962C8B-B14F-4D97-AF65-F5344CB8AC3E}">
        <p14:creationId xmlns:p14="http://schemas.microsoft.com/office/powerpoint/2010/main" val="251967610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HEAT TREATMENT FACILITY</a:t>
            </a:r>
            <a:endParaRPr lang="en-US" u="sng" dirty="0">
              <a:solidFill>
                <a:schemeClr val="accent1">
                  <a:lumMod val="50000"/>
                </a:schemeClr>
              </a:solidFill>
              <a:latin typeface="Colonna MT" panose="04020805060202030203" pitchFamily="82" charset="0"/>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7" name="Picture 6"/>
          <p:cNvPicPr>
            <a:picLocks noChangeAspect="1"/>
          </p:cNvPicPr>
          <p:nvPr/>
        </p:nvPicPr>
        <p:blipFill>
          <a:blip r:embed="rId3"/>
          <a:stretch>
            <a:fillRect/>
          </a:stretch>
        </p:blipFill>
        <p:spPr>
          <a:xfrm>
            <a:off x="500655" y="1377110"/>
            <a:ext cx="6761905" cy="4472847"/>
          </a:xfrm>
          <a:prstGeom prst="rect">
            <a:avLst/>
          </a:prstGeom>
        </p:spPr>
      </p:pic>
      <p:sp>
        <p:nvSpPr>
          <p:cNvPr id="9" name="TextBox 8"/>
          <p:cNvSpPr txBox="1"/>
          <p:nvPr/>
        </p:nvSpPr>
        <p:spPr>
          <a:xfrm>
            <a:off x="7899092" y="2831334"/>
            <a:ext cx="4230477" cy="2677656"/>
          </a:xfrm>
          <a:prstGeom prst="rect">
            <a:avLst/>
          </a:prstGeom>
          <a:noFill/>
        </p:spPr>
        <p:txBody>
          <a:bodyPr wrap="square" rtlCol="0">
            <a:spAutoFit/>
          </a:bodyPr>
          <a:lstStyle/>
          <a:p>
            <a:r>
              <a:rPr lang="en-US" sz="1900" b="1" dirty="0">
                <a:solidFill>
                  <a:schemeClr val="bg1">
                    <a:lumMod val="95000"/>
                    <a:lumOff val="5000"/>
                  </a:schemeClr>
                </a:solidFill>
              </a:rPr>
              <a:t>CAPACITY :</a:t>
            </a:r>
            <a:r>
              <a:rPr lang="en-US" sz="1900" b="1" dirty="0" smtClean="0">
                <a:solidFill>
                  <a:schemeClr val="bg1">
                    <a:lumMod val="95000"/>
                    <a:lumOff val="5000"/>
                  </a:schemeClr>
                </a:solidFill>
              </a:rPr>
              <a:t> 450 MT / MONTH</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QTY  : 3 Nos.</a:t>
            </a:r>
          </a:p>
          <a:p>
            <a:endParaRPr lang="en-US" sz="1900" b="1" dirty="0">
              <a:solidFill>
                <a:schemeClr val="bg1">
                  <a:lumMod val="95000"/>
                  <a:lumOff val="5000"/>
                </a:schemeClr>
              </a:solidFill>
            </a:endParaRPr>
          </a:p>
          <a:p>
            <a:r>
              <a:rPr lang="en-US" sz="1900" b="1" dirty="0" smtClean="0">
                <a:solidFill>
                  <a:schemeClr val="bg1">
                    <a:lumMod val="95000"/>
                    <a:lumOff val="5000"/>
                  </a:schemeClr>
                </a:solidFill>
              </a:rPr>
              <a:t>WT : 65 – 70 kg / Cycle </a:t>
            </a:r>
          </a:p>
          <a:p>
            <a:endParaRPr lang="en-US" sz="1900" b="1" dirty="0">
              <a:solidFill>
                <a:schemeClr val="bg1">
                  <a:lumMod val="95000"/>
                  <a:lumOff val="5000"/>
                </a:schemeClr>
              </a:solidFill>
            </a:endParaRPr>
          </a:p>
          <a:p>
            <a:endParaRPr lang="en-US" dirty="0"/>
          </a:p>
          <a:p>
            <a:endParaRPr lang="en-US" dirty="0" smtClean="0"/>
          </a:p>
          <a:p>
            <a:endParaRPr lang="en-US" dirty="0"/>
          </a:p>
        </p:txBody>
      </p:sp>
    </p:spTree>
    <p:extLst>
      <p:ext uri="{BB962C8B-B14F-4D97-AF65-F5344CB8AC3E}">
        <p14:creationId xmlns:p14="http://schemas.microsoft.com/office/powerpoint/2010/main" val="29408346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LIST OF TESTING FACILITY</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3" name="Subtitle 2"/>
          <p:cNvSpPr>
            <a:spLocks noGrp="1"/>
          </p:cNvSpPr>
          <p:nvPr>
            <p:ph type="subTitle" idx="1"/>
          </p:nvPr>
        </p:nvSpPr>
        <p:spPr>
          <a:xfrm>
            <a:off x="684211" y="649996"/>
            <a:ext cx="11092819" cy="6544018"/>
          </a:xfrm>
        </p:spPr>
        <p:txBody>
          <a:bodyPr>
            <a:normAutofit/>
          </a:bodyPr>
          <a:lstStyle/>
          <a:p>
            <a:endParaRPr lang="en-US" dirty="0" smtClean="0"/>
          </a:p>
          <a:p>
            <a:endParaRPr lang="en-US" dirty="0"/>
          </a:p>
          <a:p>
            <a:endParaRPr lang="en-US" dirty="0" smtClean="0"/>
          </a:p>
          <a:p>
            <a:endParaRPr lang="en-US" dirty="0"/>
          </a:p>
          <a:p>
            <a:endParaRPr lang="en-US" dirty="0" smtClean="0"/>
          </a:p>
          <a:p>
            <a:r>
              <a:rPr lang="en-US" dirty="0" smtClean="0"/>
              <a:t>                           </a:t>
            </a:r>
            <a:r>
              <a:rPr lang="en-US" b="1" dirty="0" smtClean="0">
                <a:solidFill>
                  <a:schemeClr val="accent1">
                    <a:lumMod val="50000"/>
                  </a:schemeClr>
                </a:solidFill>
              </a:rPr>
              <a:t>MICROSCOPE 		</a:t>
            </a:r>
            <a:r>
              <a:rPr lang="en-US" dirty="0" smtClean="0">
                <a:solidFill>
                  <a:schemeClr val="accent1">
                    <a:lumMod val="50000"/>
                  </a:schemeClr>
                </a:solidFill>
              </a:rPr>
              <a:t>		</a:t>
            </a:r>
            <a:r>
              <a:rPr lang="en-US" dirty="0">
                <a:solidFill>
                  <a:schemeClr val="accent1">
                    <a:lumMod val="50000"/>
                  </a:schemeClr>
                </a:solidFill>
              </a:rPr>
              <a:t> </a:t>
            </a:r>
            <a:r>
              <a:rPr lang="en-US" dirty="0" smtClean="0">
                <a:solidFill>
                  <a:schemeClr val="accent1">
                    <a:lumMod val="50000"/>
                  </a:schemeClr>
                </a:solidFill>
              </a:rPr>
              <a:t>               </a:t>
            </a:r>
            <a:r>
              <a:rPr lang="en-US" b="1" dirty="0" smtClean="0">
                <a:solidFill>
                  <a:schemeClr val="accent1">
                    <a:lumMod val="50000"/>
                  </a:schemeClr>
                </a:solidFill>
              </a:rPr>
              <a:t>CUTTING MACHINE </a:t>
            </a:r>
            <a:endParaRPr lang="en-US" b="1" dirty="0">
              <a:solidFill>
                <a:schemeClr val="accent1">
                  <a:lumMod val="50000"/>
                </a:schemeClr>
              </a:solidFill>
            </a:endParaRPr>
          </a:p>
          <a:p>
            <a:r>
              <a:rPr lang="en-US" dirty="0" smtClean="0"/>
              <a:t> 					</a:t>
            </a:r>
          </a:p>
          <a:p>
            <a:endParaRPr lang="en-US" b="1" dirty="0">
              <a:solidFill>
                <a:schemeClr val="accent1">
                  <a:lumMod val="50000"/>
                </a:schemeClr>
              </a:solidFill>
            </a:endParaRPr>
          </a:p>
          <a:p>
            <a:endParaRPr lang="en-US" b="1" dirty="0" smtClean="0">
              <a:solidFill>
                <a:schemeClr val="accent1">
                  <a:lumMod val="50000"/>
                </a:schemeClr>
              </a:solidFill>
            </a:endParaRPr>
          </a:p>
          <a:p>
            <a:endParaRPr lang="en-US" b="1" dirty="0">
              <a:solidFill>
                <a:schemeClr val="accent1">
                  <a:lumMod val="50000"/>
                </a:schemeClr>
              </a:solidFill>
            </a:endParaRPr>
          </a:p>
          <a:p>
            <a:endParaRPr lang="en-US" b="1" dirty="0" smtClean="0">
              <a:solidFill>
                <a:schemeClr val="accent1">
                  <a:lumMod val="50000"/>
                </a:schemeClr>
              </a:solidFill>
            </a:endParaRPr>
          </a:p>
          <a:p>
            <a:endParaRPr lang="en-US" b="1" dirty="0">
              <a:solidFill>
                <a:schemeClr val="accent1">
                  <a:lumMod val="50000"/>
                </a:schemeClr>
              </a:solidFill>
            </a:endParaRPr>
          </a:p>
          <a:p>
            <a:r>
              <a:rPr lang="en-US" b="1" dirty="0" smtClean="0">
                <a:solidFill>
                  <a:schemeClr val="accent1">
                    <a:lumMod val="50000"/>
                  </a:schemeClr>
                </a:solidFill>
              </a:rPr>
              <a:t>                    POLISHING </a:t>
            </a:r>
            <a:r>
              <a:rPr lang="en-US" b="1" dirty="0">
                <a:solidFill>
                  <a:schemeClr val="accent1">
                    <a:lumMod val="50000"/>
                  </a:schemeClr>
                </a:solidFill>
              </a:rPr>
              <a:t>MACHINE</a:t>
            </a:r>
            <a:r>
              <a:rPr lang="en-US" dirty="0" smtClean="0">
                <a:solidFill>
                  <a:schemeClr val="accent1">
                    <a:lumMod val="50000"/>
                  </a:schemeClr>
                </a:solidFill>
              </a:rPr>
              <a:t>	</a:t>
            </a:r>
            <a:r>
              <a:rPr lang="en-US" dirty="0" smtClean="0"/>
              <a:t>					</a:t>
            </a:r>
            <a:r>
              <a:rPr lang="en-US" b="1" dirty="0" smtClean="0">
                <a:solidFill>
                  <a:schemeClr val="accent1">
                    <a:lumMod val="50000"/>
                  </a:schemeClr>
                </a:solidFill>
              </a:rPr>
              <a:t>HARDNESS TESTER</a:t>
            </a:r>
            <a:endParaRPr lang="en-US" b="1" dirty="0">
              <a:solidFill>
                <a:schemeClr val="accent1">
                  <a:lumMod val="50000"/>
                </a:schemeClr>
              </a:solidFill>
            </a:endParaRPr>
          </a:p>
          <a:p>
            <a:endParaRPr lang="en-US" dirty="0" smtClean="0"/>
          </a:p>
          <a:p>
            <a:endParaRPr lang="en-US" dirty="0"/>
          </a:p>
        </p:txBody>
      </p:sp>
      <p:pic>
        <p:nvPicPr>
          <p:cNvPr id="2" name="Picture 1"/>
          <p:cNvPicPr>
            <a:picLocks noChangeAspect="1"/>
          </p:cNvPicPr>
          <p:nvPr/>
        </p:nvPicPr>
        <p:blipFill>
          <a:blip r:embed="rId3"/>
          <a:stretch>
            <a:fillRect/>
          </a:stretch>
        </p:blipFill>
        <p:spPr>
          <a:xfrm>
            <a:off x="2042214" y="3459295"/>
            <a:ext cx="3238112" cy="2478795"/>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96231" y="3459295"/>
            <a:ext cx="2889826" cy="2478795"/>
          </a:xfrm>
          <a:prstGeom prst="rect">
            <a:avLst/>
          </a:prstGeom>
        </p:spPr>
      </p:pic>
      <p:pic>
        <p:nvPicPr>
          <p:cNvPr id="7" name="Picture 6"/>
          <p:cNvPicPr>
            <a:picLocks noChangeAspect="1"/>
          </p:cNvPicPr>
          <p:nvPr/>
        </p:nvPicPr>
        <p:blipFill>
          <a:blip r:embed="rId5"/>
          <a:stretch>
            <a:fillRect/>
          </a:stretch>
        </p:blipFill>
        <p:spPr>
          <a:xfrm>
            <a:off x="7116898" y="972272"/>
            <a:ext cx="3002210" cy="1881098"/>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85080" y="848300"/>
            <a:ext cx="2352381" cy="2097850"/>
          </a:xfrm>
          <a:prstGeom prst="rect">
            <a:avLst/>
          </a:prstGeom>
        </p:spPr>
      </p:pic>
    </p:spTree>
    <p:extLst>
      <p:ext uri="{BB962C8B-B14F-4D97-AF65-F5344CB8AC3E}">
        <p14:creationId xmlns:p14="http://schemas.microsoft.com/office/powerpoint/2010/main" val="272259714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ACHIEVEMENTS</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9267" y="848300"/>
            <a:ext cx="4257335" cy="5548257"/>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50653" y="848300"/>
            <a:ext cx="4251922" cy="5514869"/>
          </a:xfrm>
          <a:prstGeom prst="rect">
            <a:avLst/>
          </a:prstGeom>
        </p:spPr>
      </p:pic>
    </p:spTree>
    <p:extLst>
      <p:ext uri="{BB962C8B-B14F-4D97-AF65-F5344CB8AC3E}">
        <p14:creationId xmlns:p14="http://schemas.microsoft.com/office/powerpoint/2010/main" val="3471857005"/>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144" y="179024"/>
            <a:ext cx="8001000" cy="669276"/>
          </a:xfrm>
        </p:spPr>
        <p:txBody>
          <a:bodyPr>
            <a:normAutofit fontScale="90000"/>
          </a:bodyPr>
          <a:lstStyle/>
          <a:p>
            <a:pPr marL="685800" indent="-685800">
              <a:buFont typeface="Wingdings" panose="05000000000000000000" pitchFamily="2" charset="2"/>
              <a:buChar char="Ø"/>
            </a:pPr>
            <a:r>
              <a:rPr lang="en-US" u="sng" dirty="0" smtClean="0">
                <a:solidFill>
                  <a:schemeClr val="accent1">
                    <a:lumMod val="50000"/>
                  </a:schemeClr>
                </a:solidFill>
                <a:latin typeface="Colonna MT" panose="04020805060202030203" pitchFamily="82" charset="0"/>
              </a:rPr>
              <a:t>CONTACT US</a:t>
            </a:r>
            <a:endParaRPr lang="en-US" u="sng" dirty="0">
              <a:solidFill>
                <a:schemeClr val="accent1">
                  <a:lumMod val="50000"/>
                </a:schemeClr>
              </a:solidFill>
              <a:latin typeface="Colonna MT" panose="04020805060202030203" pitchFamily="82" charset="0"/>
            </a:endParaRPr>
          </a:p>
        </p:txBody>
      </p:sp>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pic>
        <p:nvPicPr>
          <p:cNvPr id="2050" name="Picture 2" descr="Image result for contact us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9605" y="1407965"/>
            <a:ext cx="3333750" cy="3524251"/>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2347222" y="1122342"/>
            <a:ext cx="11018684" cy="5135236"/>
          </a:xfrm>
          <a:prstGeom prst="rect">
            <a:avLst/>
          </a:prstGeom>
        </p:spPr>
        <p:txBody>
          <a:bodyPr vert="horz" lIns="91440" tIns="45720" rIns="91440" bIns="45720" rtlCol="0" anchor="t">
            <a:normAutofit fontScale="92500" lnSpcReduction="10000"/>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lgn="just">
              <a:lnSpc>
                <a:spcPct val="150000"/>
              </a:lnSpc>
            </a:pPr>
            <a:r>
              <a:rPr lang="en-US" sz="2400" b="1" cap="none" dirty="0" smtClean="0"/>
              <a:t>                                     </a:t>
            </a:r>
            <a:r>
              <a:rPr lang="en-US" sz="3200" b="1" cap="none" dirty="0" smtClean="0">
                <a:solidFill>
                  <a:schemeClr val="accent1">
                    <a:lumMod val="50000"/>
                  </a:schemeClr>
                </a:solidFill>
              </a:rPr>
              <a:t>DHAVAL STEEL FORGE</a:t>
            </a:r>
            <a:endParaRPr lang="en-US" sz="2400" b="1" cap="none" dirty="0">
              <a:solidFill>
                <a:schemeClr val="accent1">
                  <a:lumMod val="50000"/>
                </a:schemeClr>
              </a:solidFill>
            </a:endParaRP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PLOT NO C / 6-7 , Golden Industrial Area,</a:t>
            </a: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a:t>
            </a:r>
            <a:r>
              <a:rPr lang="en-US" sz="2400" b="1" cap="none" dirty="0" err="1" smtClean="0">
                <a:solidFill>
                  <a:schemeClr val="accent1">
                    <a:lumMod val="50000"/>
                  </a:schemeClr>
                </a:solidFill>
              </a:rPr>
              <a:t>Shapar</a:t>
            </a:r>
            <a:r>
              <a:rPr lang="en-US" sz="2400" b="1" cap="none" dirty="0" smtClean="0">
                <a:solidFill>
                  <a:schemeClr val="accent1">
                    <a:lumMod val="50000"/>
                  </a:schemeClr>
                </a:solidFill>
              </a:rPr>
              <a:t>.</a:t>
            </a: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Tal : </a:t>
            </a:r>
            <a:r>
              <a:rPr lang="en-US" sz="2400" b="1" cap="none" dirty="0" err="1" smtClean="0">
                <a:solidFill>
                  <a:schemeClr val="accent1">
                    <a:lumMod val="50000"/>
                  </a:schemeClr>
                </a:solidFill>
              </a:rPr>
              <a:t>Kotdasangani</a:t>
            </a:r>
            <a:r>
              <a:rPr lang="en-US" sz="2400" b="1" cap="none" dirty="0" smtClean="0">
                <a:solidFill>
                  <a:schemeClr val="accent1">
                    <a:lumMod val="50000"/>
                  </a:schemeClr>
                </a:solidFill>
              </a:rPr>
              <a:t>,</a:t>
            </a: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Dis : Rajkot  ( GUJARAT ).</a:t>
            </a:r>
          </a:p>
          <a:p>
            <a:pPr algn="just">
              <a:lnSpc>
                <a:spcPct val="150000"/>
              </a:lnSpc>
            </a:pPr>
            <a:r>
              <a:rPr lang="en-US" sz="2400" b="1" cap="none" dirty="0" smtClean="0">
                <a:solidFill>
                  <a:schemeClr val="accent1">
                    <a:lumMod val="50000"/>
                  </a:schemeClr>
                </a:solidFill>
              </a:rPr>
              <a:t>							Website : </a:t>
            </a:r>
            <a:r>
              <a:rPr lang="en-US" sz="2400" b="1" u="sng" cap="none" dirty="0">
                <a:solidFill>
                  <a:schemeClr val="accent1">
                    <a:lumMod val="50000"/>
                  </a:schemeClr>
                </a:solidFill>
              </a:rPr>
              <a:t>www.dhavalsteelforge.in</a:t>
            </a: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Email :  </a:t>
            </a:r>
            <a:r>
              <a:rPr lang="en-US" sz="2400" b="1" u="sng" cap="none" dirty="0" smtClean="0">
                <a:solidFill>
                  <a:schemeClr val="accent1">
                    <a:lumMod val="50000"/>
                  </a:schemeClr>
                </a:solidFill>
              </a:rPr>
              <a:t>info@dhavalsteelforge.com</a:t>
            </a:r>
          </a:p>
          <a:p>
            <a:pPr algn="just">
              <a:lnSpc>
                <a:spcPct val="150000"/>
              </a:lnSpc>
            </a:pPr>
            <a:r>
              <a:rPr lang="en-US" sz="2400" b="1" cap="none" dirty="0">
                <a:solidFill>
                  <a:schemeClr val="accent1">
                    <a:lumMod val="50000"/>
                  </a:schemeClr>
                </a:solidFill>
              </a:rPr>
              <a:t>	</a:t>
            </a:r>
            <a:r>
              <a:rPr lang="en-US" sz="2400" b="1" cap="none" dirty="0" smtClean="0">
                <a:solidFill>
                  <a:schemeClr val="accent1">
                    <a:lumMod val="50000"/>
                  </a:schemeClr>
                </a:solidFill>
              </a:rPr>
              <a:t>								</a:t>
            </a:r>
            <a:endParaRPr lang="en-US" sz="2400" b="1" u="sng" cap="none" dirty="0" smtClean="0">
              <a:solidFill>
                <a:schemeClr val="accent1">
                  <a:lumMod val="50000"/>
                </a:schemeClr>
              </a:solidFill>
            </a:endParaRPr>
          </a:p>
          <a:p>
            <a:pPr marL="342900" indent="-342900" algn="just">
              <a:lnSpc>
                <a:spcPct val="150000"/>
              </a:lnSpc>
              <a:buFont typeface="Wingdings" panose="05000000000000000000" pitchFamily="2" charset="2"/>
              <a:buChar char="Ø"/>
            </a:pPr>
            <a:endParaRPr lang="en-US" sz="2400" cap="none" dirty="0" smtClean="0"/>
          </a:p>
        </p:txBody>
      </p:sp>
    </p:spTree>
    <p:extLst>
      <p:ext uri="{BB962C8B-B14F-4D97-AF65-F5344CB8AC3E}">
        <p14:creationId xmlns:p14="http://schemas.microsoft.com/office/powerpoint/2010/main" val="2793658863"/>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648179" y="972273"/>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solidFill>
                  <a:schemeClr val="bg1">
                    <a:lumMod val="85000"/>
                    <a:lumOff val="15000"/>
                  </a:schemeClr>
                </a:solidFill>
              </a:rPr>
              <a:t>   </a:t>
            </a:r>
            <a:endParaRPr lang="en-US" dirty="0">
              <a:solidFill>
                <a:schemeClr val="bg1">
                  <a:lumMod val="85000"/>
                  <a:lumOff val="15000"/>
                </a:schemeClr>
              </a:solidFill>
            </a:endParaRPr>
          </a:p>
        </p:txBody>
      </p:sp>
      <p:sp>
        <p:nvSpPr>
          <p:cNvPr id="8" name="Subtitle 2"/>
          <p:cNvSpPr txBox="1">
            <a:spLocks/>
          </p:cNvSpPr>
          <p:nvPr/>
        </p:nvSpPr>
        <p:spPr>
          <a:xfrm>
            <a:off x="633486" y="814364"/>
            <a:ext cx="11018684" cy="563687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US" smtClean="0"/>
              <a:t>   </a:t>
            </a:r>
            <a:endParaRPr lang="en-US" dirty="0"/>
          </a:p>
        </p:txBody>
      </p:sp>
      <p:sp>
        <p:nvSpPr>
          <p:cNvPr id="2" name="Title 1"/>
          <p:cNvSpPr>
            <a:spLocks noGrp="1"/>
          </p:cNvSpPr>
          <p:nvPr>
            <p:ph type="ctrTitle"/>
          </p:nvPr>
        </p:nvSpPr>
        <p:spPr>
          <a:xfrm>
            <a:off x="2568098" y="672030"/>
            <a:ext cx="8001000" cy="1388128"/>
          </a:xfrm>
        </p:spPr>
        <p:txBody>
          <a:bodyPr/>
          <a:lstStyle/>
          <a:p>
            <a:r>
              <a:rPr lang="en-US" u="sng" dirty="0" smtClean="0">
                <a:solidFill>
                  <a:schemeClr val="accent1">
                    <a:lumMod val="50000"/>
                  </a:schemeClr>
                </a:solidFill>
                <a:latin typeface="Wide Latin" panose="020A0A07050505020404" pitchFamily="18" charset="0"/>
              </a:rPr>
              <a:t>THANK YOU </a:t>
            </a:r>
            <a:endParaRPr lang="en-US" u="sng" dirty="0">
              <a:solidFill>
                <a:schemeClr val="accent1">
                  <a:lumMod val="50000"/>
                </a:schemeClr>
              </a:solidFill>
              <a:latin typeface="Wide Latin" panose="020A0A07050505020404" pitchFamily="18"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18615" y="2617201"/>
            <a:ext cx="6448425" cy="3100560"/>
          </a:xfrm>
          <a:prstGeom prst="rect">
            <a:avLst/>
          </a:prstGeom>
        </p:spPr>
      </p:pic>
    </p:spTree>
    <p:extLst>
      <p:ext uri="{BB962C8B-B14F-4D97-AF65-F5344CB8AC3E}">
        <p14:creationId xmlns:p14="http://schemas.microsoft.com/office/powerpoint/2010/main" val="187623787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1081</TotalTime>
  <Words>471</Words>
  <Application>Microsoft Office PowerPoint</Application>
  <PresentationFormat>Widescreen</PresentationFormat>
  <Paragraphs>176</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Century Gothic</vt:lpstr>
      <vt:lpstr>Colonna MT</vt:lpstr>
      <vt:lpstr>Wide Latin</vt:lpstr>
      <vt:lpstr>Wingdings</vt:lpstr>
      <vt:lpstr>Wingdings 3</vt:lpstr>
      <vt:lpstr>Slice</vt:lpstr>
      <vt:lpstr>PowerPoint Presentation</vt:lpstr>
      <vt:lpstr>INTRODUCTION</vt:lpstr>
      <vt:lpstr>ORGANIZATION CHART</vt:lpstr>
      <vt:lpstr>VISION &amp; MISSION</vt:lpstr>
      <vt:lpstr>LIST OF ESTEEM CUSTOMERS</vt:lpstr>
      <vt:lpstr>TYPES OF PRODUCTS</vt:lpstr>
      <vt:lpstr>CAPACITY OF PLANT</vt:lpstr>
      <vt:lpstr>FORGING FACILITY</vt:lpstr>
      <vt:lpstr>ANNEALING FACILITY</vt:lpstr>
      <vt:lpstr>TURNING FACILITY</vt:lpstr>
      <vt:lpstr>HEAT TREATMENT FACILITY</vt:lpstr>
      <vt:lpstr>LIST OF TESTING FACILITY</vt:lpstr>
      <vt:lpstr>ACHIEVEMENTS</vt:lpstr>
      <vt:lpstr>CONTACT US</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kexim</dc:creator>
  <cp:lastModifiedBy>admin1</cp:lastModifiedBy>
  <cp:revision>53</cp:revision>
  <dcterms:created xsi:type="dcterms:W3CDTF">2016-12-19T09:52:47Z</dcterms:created>
  <dcterms:modified xsi:type="dcterms:W3CDTF">2017-03-29T11:24:59Z</dcterms:modified>
</cp:coreProperties>
</file>